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9"/>
  </p:handoutMasterIdLst>
  <p:sldIdLst>
    <p:sldId id="257" r:id="rId3"/>
    <p:sldId id="258" r:id="rId4"/>
    <p:sldId id="259" r:id="rId5"/>
    <p:sldId id="260" r:id="rId6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CB5189-7422-4A7C-9102-658437C5FCFB}" type="doc">
      <dgm:prSet loTypeId="urn:microsoft.com/office/officeart/2005/8/layout/venn3#1" loCatId="relationship" qsTypeId="urn:microsoft.com/office/officeart/2005/8/quickstyle/3d3#1" qsCatId="3D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6B248926-15D0-4047-B4AE-2854E1AD6DE9}">
      <dgm:prSet phldrT="[文本]" custT="1"/>
      <dgm:spPr/>
      <dgm:t>
        <a:bodyPr/>
        <a:lstStyle/>
        <a:p>
          <a:r>
            <a:rPr lang="zh-CN" sz="2400" b="1" i="0" baseline="0" dirty="0" smtClean="0"/>
            <a:t>职业教育培养目标定位的依据</a:t>
          </a:r>
          <a:endParaRPr lang="zh-CN" altLang="en-US" sz="24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529FD4E-DA17-485C-9D50-277733FF4955}" cxnId="{918038A6-9B51-4F1F-8DDB-F14DFAB32749}" type="parTrans">
      <dgm:prSet/>
      <dgm:spPr/>
      <dgm:t>
        <a:bodyPr/>
        <a:lstStyle/>
        <a:p>
          <a:endParaRPr lang="zh-CN" altLang="en-US" sz="2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74784E5-8E68-43A1-89AA-CBB32C8E937F}" cxnId="{918038A6-9B51-4F1F-8DDB-F14DFAB32749}" type="sibTrans">
      <dgm:prSet/>
      <dgm:spPr/>
      <dgm:t>
        <a:bodyPr/>
        <a:lstStyle/>
        <a:p>
          <a:endParaRPr lang="zh-CN" altLang="en-US" sz="21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C7A7F86-15A5-4703-843E-E85FA60F897E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zh-CN" sz="2400" b="1" i="0" baseline="0" dirty="0" smtClean="0"/>
            <a:t>职业教育培养目标的定位</a:t>
          </a:r>
          <a:endParaRPr lang="zh-CN" altLang="en-US" sz="2400" b="1" i="0" baseline="0" dirty="0"/>
        </a:p>
      </dgm:t>
    </dgm:pt>
    <dgm:pt modelId="{2D56B9E1-0A9F-4990-8AB3-A7BCB814B093}" cxnId="{0A256B28-5B56-4C82-ACF5-48AFE6957107}" type="parTrans">
      <dgm:prSet/>
      <dgm:spPr/>
      <dgm:t>
        <a:bodyPr/>
        <a:lstStyle/>
        <a:p>
          <a:endParaRPr lang="zh-CN" altLang="en-US"/>
        </a:p>
      </dgm:t>
    </dgm:pt>
    <dgm:pt modelId="{C69F0519-7189-4080-B703-F00F9AC353EB}" cxnId="{0A256B28-5B56-4C82-ACF5-48AFE6957107}" type="sibTrans">
      <dgm:prSet/>
      <dgm:spPr/>
      <dgm:t>
        <a:bodyPr/>
        <a:lstStyle/>
        <a:p>
          <a:endParaRPr lang="zh-CN" altLang="en-US"/>
        </a:p>
      </dgm:t>
    </dgm:pt>
    <dgm:pt modelId="{F5DE6CD5-4C09-4847-8588-5210EEE96EDA}">
      <dgm:prSet custT="1"/>
      <dgm:spPr/>
      <dgm:t>
        <a:bodyPr/>
        <a:lstStyle/>
        <a:p>
          <a:r>
            <a:rPr lang="zh-CN" altLang="en-US" sz="2400" b="1" i="0" baseline="0" dirty="0" smtClean="0"/>
            <a:t>我国职业教育培养目标及实践基础</a:t>
          </a:r>
          <a:endParaRPr lang="zh-CN" altLang="en-US" sz="2400" b="1" i="0" baseline="0" dirty="0"/>
        </a:p>
      </dgm:t>
    </dgm:pt>
    <dgm:pt modelId="{F4270AFA-FBFC-472B-8DF4-553C0FF9259E}" cxnId="{364B75B4-F2CA-4609-B5AB-2B736DE87506}" type="parTrans">
      <dgm:prSet/>
      <dgm:spPr/>
      <dgm:t>
        <a:bodyPr/>
        <a:lstStyle/>
        <a:p>
          <a:endParaRPr lang="zh-CN" altLang="en-US"/>
        </a:p>
      </dgm:t>
    </dgm:pt>
    <dgm:pt modelId="{E6E52093-4C3D-42AB-8AF5-A87ACDC60D11}" cxnId="{364B75B4-F2CA-4609-B5AB-2B736DE87506}" type="sibTrans">
      <dgm:prSet/>
      <dgm:spPr/>
      <dgm:t>
        <a:bodyPr/>
        <a:lstStyle/>
        <a:p>
          <a:endParaRPr lang="zh-CN" altLang="en-US"/>
        </a:p>
      </dgm:t>
    </dgm:pt>
    <dgm:pt modelId="{8618F295-3842-4D2B-B9DF-64ACC57BC81B}" type="pres">
      <dgm:prSet presAssocID="{92CB5189-7422-4A7C-9102-658437C5FCF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1AA21AB-9EFD-493B-8342-D2435092F0CB}" type="pres">
      <dgm:prSet presAssocID="{6B248926-15D0-4047-B4AE-2854E1AD6DE9}" presName="Name5" presStyleLbl="vennNode1" presStyleIdx="0" presStyleCnt="3" custScaleX="179731" custScaleY="12638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7E0729-EC71-4EFE-BD6E-C7B4EC2E9CA7}" type="pres">
      <dgm:prSet presAssocID="{F74784E5-8E68-43A1-89AA-CBB32C8E937F}" presName="space" presStyleCnt="0"/>
      <dgm:spPr/>
    </dgm:pt>
    <dgm:pt modelId="{B2F737D3-016E-48EE-8ECB-8B081F1E7A44}" type="pres">
      <dgm:prSet presAssocID="{8C7A7F86-15A5-4703-843E-E85FA60F897E}" presName="Name5" presStyleLbl="vennNode1" presStyleIdx="1" presStyleCnt="3" custScaleX="188900" custScaleY="132785" custLinFactNeighborX="-79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0D1A54-DE76-4C52-B371-18E39D38A09F}" type="pres">
      <dgm:prSet presAssocID="{C69F0519-7189-4080-B703-F00F9AC353EB}" presName="space" presStyleCnt="0"/>
      <dgm:spPr/>
    </dgm:pt>
    <dgm:pt modelId="{35DE5CA3-6786-4946-B532-8076DBE05DCA}" type="pres">
      <dgm:prSet presAssocID="{F5DE6CD5-4C09-4847-8588-5210EEE96EDA}" presName="Name5" presStyleLbl="vennNode1" presStyleIdx="2" presStyleCnt="3" custScaleX="203584" custScaleY="1295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675BB59-14AD-40D5-9312-81911E07BACB}" type="presOf" srcId="{F5DE6CD5-4C09-4847-8588-5210EEE96EDA}" destId="{35DE5CA3-6786-4946-B532-8076DBE05DCA}" srcOrd="0" destOrd="0" presId="urn:microsoft.com/office/officeart/2005/8/layout/venn3#1"/>
    <dgm:cxn modelId="{01E91E42-CD48-4DF5-85A0-59A3B7AC86F7}" type="presOf" srcId="{92CB5189-7422-4A7C-9102-658437C5FCFB}" destId="{8618F295-3842-4D2B-B9DF-64ACC57BC81B}" srcOrd="0" destOrd="0" presId="urn:microsoft.com/office/officeart/2005/8/layout/venn3#1"/>
    <dgm:cxn modelId="{21EA39E5-0023-4F57-AD88-6BEDD35F00AE}" type="presOf" srcId="{6B248926-15D0-4047-B4AE-2854E1AD6DE9}" destId="{21AA21AB-9EFD-493B-8342-D2435092F0CB}" srcOrd="0" destOrd="0" presId="urn:microsoft.com/office/officeart/2005/8/layout/venn3#1"/>
    <dgm:cxn modelId="{918038A6-9B51-4F1F-8DDB-F14DFAB32749}" srcId="{92CB5189-7422-4A7C-9102-658437C5FCFB}" destId="{6B248926-15D0-4047-B4AE-2854E1AD6DE9}" srcOrd="0" destOrd="0" parTransId="{D529FD4E-DA17-485C-9D50-277733FF4955}" sibTransId="{F74784E5-8E68-43A1-89AA-CBB32C8E937F}"/>
    <dgm:cxn modelId="{364B75B4-F2CA-4609-B5AB-2B736DE87506}" srcId="{92CB5189-7422-4A7C-9102-658437C5FCFB}" destId="{F5DE6CD5-4C09-4847-8588-5210EEE96EDA}" srcOrd="2" destOrd="0" parTransId="{F4270AFA-FBFC-472B-8DF4-553C0FF9259E}" sibTransId="{E6E52093-4C3D-42AB-8AF5-A87ACDC60D11}"/>
    <dgm:cxn modelId="{F3774168-D16D-42D7-87AD-2EB716589711}" type="presOf" srcId="{8C7A7F86-15A5-4703-843E-E85FA60F897E}" destId="{B2F737D3-016E-48EE-8ECB-8B081F1E7A44}" srcOrd="0" destOrd="0" presId="urn:microsoft.com/office/officeart/2005/8/layout/venn3#1"/>
    <dgm:cxn modelId="{0A256B28-5B56-4C82-ACF5-48AFE6957107}" srcId="{92CB5189-7422-4A7C-9102-658437C5FCFB}" destId="{8C7A7F86-15A5-4703-843E-E85FA60F897E}" srcOrd="1" destOrd="0" parTransId="{2D56B9E1-0A9F-4990-8AB3-A7BCB814B093}" sibTransId="{C69F0519-7189-4080-B703-F00F9AC353EB}"/>
    <dgm:cxn modelId="{FEEA6EBA-9FD5-4B76-865F-C28450DFBCC3}" type="presParOf" srcId="{8618F295-3842-4D2B-B9DF-64ACC57BC81B}" destId="{21AA21AB-9EFD-493B-8342-D2435092F0CB}" srcOrd="0" destOrd="0" presId="urn:microsoft.com/office/officeart/2005/8/layout/venn3#1"/>
    <dgm:cxn modelId="{AC5D1334-67BD-43EC-BD8C-0E210CF70D7C}" type="presParOf" srcId="{8618F295-3842-4D2B-B9DF-64ACC57BC81B}" destId="{BC7E0729-EC71-4EFE-BD6E-C7B4EC2E9CA7}" srcOrd="1" destOrd="0" presId="urn:microsoft.com/office/officeart/2005/8/layout/venn3#1"/>
    <dgm:cxn modelId="{71DFA1D1-B50F-4FD9-BCFF-AEDAA0346E09}" type="presParOf" srcId="{8618F295-3842-4D2B-B9DF-64ACC57BC81B}" destId="{B2F737D3-016E-48EE-8ECB-8B081F1E7A44}" srcOrd="2" destOrd="0" presId="urn:microsoft.com/office/officeart/2005/8/layout/venn3#1"/>
    <dgm:cxn modelId="{C056ABB1-E3C1-43CF-BF79-4AE540FBBD87}" type="presParOf" srcId="{8618F295-3842-4D2B-B9DF-64ACC57BC81B}" destId="{7D0D1A54-DE76-4C52-B371-18E39D38A09F}" srcOrd="3" destOrd="0" presId="urn:microsoft.com/office/officeart/2005/8/layout/venn3#1"/>
    <dgm:cxn modelId="{A3784284-EBB0-42A7-8CD7-1808C5E8ED99}" type="presParOf" srcId="{8618F295-3842-4D2B-B9DF-64ACC57BC81B}" destId="{35DE5CA3-6786-4946-B532-8076DBE05DCA}" srcOrd="4" destOrd="0" presId="urn:microsoft.com/office/officeart/2005/8/layout/venn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AA21AB-9EFD-493B-8342-D2435092F0CB}">
      <dsp:nvSpPr>
        <dsp:cNvPr id="0" name=""/>
        <dsp:cNvSpPr/>
      </dsp:nvSpPr>
      <dsp:spPr>
        <a:xfrm>
          <a:off x="4024" y="491314"/>
          <a:ext cx="3405417" cy="23946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4273" tIns="30480" rIns="104273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i="0" kern="1200" baseline="0" dirty="0" smtClean="0"/>
            <a:t>职业教育培养目标定位的依据</a:t>
          </a:r>
          <a:endParaRPr lang="zh-CN" altLang="en-US" sz="2400" kern="1200" dirty="0">
            <a:latin typeface="黑体" pitchFamily="49" charset="-122"/>
            <a:ea typeface="黑体" pitchFamily="49" charset="-122"/>
          </a:endParaRPr>
        </a:p>
      </dsp:txBody>
      <dsp:txXfrm>
        <a:off x="502736" y="842009"/>
        <a:ext cx="2407993" cy="1693302"/>
      </dsp:txXfrm>
    </dsp:sp>
    <dsp:sp modelId="{B2F737D3-016E-48EE-8ECB-8B081F1E7A44}">
      <dsp:nvSpPr>
        <dsp:cNvPr id="0" name=""/>
        <dsp:cNvSpPr/>
      </dsp:nvSpPr>
      <dsp:spPr>
        <a:xfrm>
          <a:off x="3000270" y="430702"/>
          <a:ext cx="3579144" cy="25159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4273" tIns="30480" rIns="104273" bIns="304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2400" b="1" i="0" kern="1200" baseline="0" dirty="0" smtClean="0"/>
            <a:t>职业教育培养目标的定位</a:t>
          </a:r>
          <a:endParaRPr lang="zh-CN" altLang="en-US" sz="2400" b="1" i="0" kern="1200" baseline="0" dirty="0"/>
        </a:p>
      </dsp:txBody>
      <dsp:txXfrm>
        <a:off x="3524424" y="799150"/>
        <a:ext cx="2530836" cy="1779021"/>
      </dsp:txXfrm>
    </dsp:sp>
    <dsp:sp modelId="{35DE5CA3-6786-4946-B532-8076DBE05DCA}">
      <dsp:nvSpPr>
        <dsp:cNvPr id="0" name=""/>
        <dsp:cNvSpPr/>
      </dsp:nvSpPr>
      <dsp:spPr>
        <a:xfrm>
          <a:off x="6230694" y="461548"/>
          <a:ext cx="3857367" cy="24542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4273" tIns="30480" rIns="104273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i="0" kern="1200" baseline="0" dirty="0" smtClean="0"/>
            <a:t>我国职业教育培养目标及实践基础</a:t>
          </a:r>
          <a:endParaRPr lang="zh-CN" altLang="en-US" sz="2400" b="1" i="0" kern="1200" baseline="0" dirty="0"/>
        </a:p>
      </dsp:txBody>
      <dsp:txXfrm>
        <a:off x="6795592" y="820961"/>
        <a:ext cx="2727571" cy="1735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#1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#1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39825"/>
            <a:ext cx="5484812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xfrm>
            <a:off x="682625" y="4397375"/>
            <a:ext cx="5486400" cy="360045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/>
        </p:nvSpPr>
        <p:spPr>
          <a:xfrm>
            <a:off x="3879850" y="8680450"/>
            <a:ext cx="2971800" cy="4603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1475" y="387350"/>
            <a:ext cx="323850" cy="323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063" y="134938"/>
            <a:ext cx="252413" cy="2524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26800" y="6318250"/>
            <a:ext cx="539750" cy="539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10801350" y="6405563"/>
            <a:ext cx="1390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/>
            <a:fld id="{9A0DB2DC-4C9A-4742-B13C-FB6460FD3503}" type="slidenum">
              <a:rPr lang="zh-CN" altLang="en-US" sz="2000" b="1" dirty="0">
                <a:solidFill>
                  <a:schemeClr val="bg1"/>
                </a:solidFill>
                <a:ea typeface="微软雅黑" panose="020B0503020204020204" charset="-122"/>
              </a:rPr>
            </a:fld>
            <a:endParaRPr lang="zh-CN" altLang="en-US" sz="20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46FE193-F7AC-4293-ACA8-B4627B2CB216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8"/>
          <p:cNvSpPr txBox="1"/>
          <p:nvPr/>
        </p:nvSpPr>
        <p:spPr>
          <a:xfrm>
            <a:off x="-57485" y="346927"/>
            <a:ext cx="7837714" cy="530600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R="0"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  <a:alpha val="23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职业</a:t>
            </a:r>
            <a:endParaRPr kumimoji="0" lang="en-US" altLang="zh-CN" sz="12000" b="1" kern="1200" cap="none" spc="0" normalizeH="0" baseline="0" noProof="0" dirty="0" smtClean="0">
              <a:solidFill>
                <a:schemeClr val="tx1">
                  <a:lumMod val="50000"/>
                  <a:lumOff val="50000"/>
                  <a:alpha val="23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  <a:alpha val="23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教育</a:t>
            </a:r>
            <a:endParaRPr kumimoji="0" lang="en-US" altLang="zh-CN" sz="12000" b="1" kern="1200" cap="none" spc="0" normalizeH="0" baseline="0" noProof="0" dirty="0">
              <a:solidFill>
                <a:schemeClr val="tx1">
                  <a:lumMod val="50000"/>
                  <a:lumOff val="50000"/>
                  <a:alpha val="23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4098" name="组合 8"/>
          <p:cNvGrpSpPr/>
          <p:nvPr/>
        </p:nvGrpSpPr>
        <p:grpSpPr>
          <a:xfrm>
            <a:off x="42" y="1907382"/>
            <a:ext cx="12211050" cy="4557712"/>
            <a:chOff x="0" y="2008140"/>
            <a:chExt cx="12210852" cy="4558329"/>
          </a:xfrm>
        </p:grpSpPr>
        <p:sp>
          <p:nvSpPr>
            <p:cNvPr id="8" name="矩形 7"/>
            <p:cNvSpPr/>
            <p:nvPr/>
          </p:nvSpPr>
          <p:spPr>
            <a:xfrm>
              <a:off x="0" y="3667302"/>
              <a:ext cx="12191802" cy="519183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695620"/>
              <a:ext cx="12191802" cy="9716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03" name="文本框 10"/>
            <p:cNvSpPr txBox="1"/>
            <p:nvPr/>
          </p:nvSpPr>
          <p:spPr>
            <a:xfrm>
              <a:off x="2612549" y="2796687"/>
              <a:ext cx="9329242" cy="14454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88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微软雅黑" panose="020B0503020204020204" charset="-122"/>
                </a:rPr>
                <a:t>职业教育学</a:t>
              </a:r>
              <a:endParaRPr lang="zh-CN" altLang="en-US" sz="8800" b="1" dirty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charset="-122"/>
              </a:endParaRPr>
            </a:p>
          </p:txBody>
        </p:sp>
        <p:sp>
          <p:nvSpPr>
            <p:cNvPr id="4104" name="文本框 11"/>
            <p:cNvSpPr txBox="1"/>
            <p:nvPr/>
          </p:nvSpPr>
          <p:spPr>
            <a:xfrm>
              <a:off x="7604002" y="4213476"/>
              <a:ext cx="4606850" cy="5953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300" b="1" dirty="0" smtClean="0">
                  <a:solidFill>
                    <a:srgbClr val="453D3A"/>
                  </a:solidFill>
                  <a:latin typeface="Verdana" panose="020B0604030504040204" pitchFamily="34" charset="0"/>
                  <a:ea typeface="微软雅黑" panose="020B0503020204020204" charset="-122"/>
                </a:rPr>
                <a:t>主编  林宁</a:t>
              </a:r>
              <a:endParaRPr lang="zh-CN" altLang="en-US" sz="3300" b="1" dirty="0">
                <a:solidFill>
                  <a:srgbClr val="453D3A"/>
                </a:solidFill>
                <a:latin typeface="Verdana" panose="020B0604030504040204" pitchFamily="34" charset="0"/>
                <a:ea typeface="微软雅黑" panose="020B0503020204020204" charset="-122"/>
              </a:endParaRPr>
            </a:p>
          </p:txBody>
        </p:sp>
        <p:sp>
          <p:nvSpPr>
            <p:cNvPr id="4105" name="Freeform 5"/>
            <p:cNvSpPr>
              <a:spLocks noEditPoints="1"/>
            </p:cNvSpPr>
            <p:nvPr/>
          </p:nvSpPr>
          <p:spPr>
            <a:xfrm>
              <a:off x="11496674" y="6076991"/>
              <a:ext cx="555624" cy="489478"/>
            </a:xfrm>
            <a:custGeom>
              <a:avLst/>
              <a:gdLst>
                <a:gd name="txL" fmla="*/ 0 w 68"/>
                <a:gd name="txT" fmla="*/ 0 h 60"/>
                <a:gd name="txR" fmla="*/ 68 w 68"/>
                <a:gd name="txB" fmla="*/ 60 h 60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68" h="60">
                  <a:moveTo>
                    <a:pt x="17" y="14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7"/>
                    <a:pt x="18" y="27"/>
                  </a:cubicBezTo>
                  <a:cubicBezTo>
                    <a:pt x="22" y="28"/>
                    <a:pt x="29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6" y="31"/>
                    <a:pt x="39" y="30"/>
                    <a:pt x="41" y="30"/>
                  </a:cubicBezTo>
                  <a:cubicBezTo>
                    <a:pt x="45" y="29"/>
                    <a:pt x="47" y="27"/>
                    <a:pt x="49" y="26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59" y="16"/>
                  </a:moveTo>
                  <a:cubicBezTo>
                    <a:pt x="61" y="23"/>
                    <a:pt x="61" y="23"/>
                    <a:pt x="61" y="23"/>
                  </a:cubicBezTo>
                  <a:cubicBezTo>
                    <a:pt x="59" y="25"/>
                    <a:pt x="57" y="25"/>
                    <a:pt x="55" y="23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6" y="14"/>
                    <a:pt x="56" y="14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46"/>
                    <a:pt x="29" y="48"/>
                    <a:pt x="29" y="50"/>
                  </a:cubicBezTo>
                  <a:cubicBezTo>
                    <a:pt x="29" y="52"/>
                    <a:pt x="29" y="54"/>
                    <a:pt x="30" y="56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4"/>
                    <a:pt x="1" y="30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6"/>
                    <a:pt x="59" y="16"/>
                    <a:pt x="59" y="16"/>
                  </a:cubicBezTo>
                  <a:close/>
                  <a:moveTo>
                    <a:pt x="54" y="10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1" y="4"/>
                    <a:pt x="29" y="5"/>
                    <a:pt x="29" y="6"/>
                  </a:cubicBezTo>
                  <a:cubicBezTo>
                    <a:pt x="29" y="7"/>
                    <a:pt x="31" y="8"/>
                    <a:pt x="33" y="8"/>
                  </a:cubicBezTo>
                  <a:cubicBezTo>
                    <a:pt x="34" y="8"/>
                    <a:pt x="35" y="8"/>
                    <a:pt x="36" y="7"/>
                  </a:cubicBezTo>
                  <a:cubicBezTo>
                    <a:pt x="54" y="10"/>
                    <a:pt x="54" y="10"/>
                    <a:pt x="54" y="10"/>
                  </a:cubicBezTo>
                  <a:close/>
                  <a:moveTo>
                    <a:pt x="32" y="52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32" y="52"/>
                    <a:pt x="32" y="52"/>
                    <a:pt x="32" y="52"/>
                  </a:cubicBezTo>
                  <a:close/>
                  <a:moveTo>
                    <a:pt x="32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32" y="49"/>
                    <a:pt x="32" y="49"/>
                    <a:pt x="32" y="49"/>
                  </a:cubicBezTo>
                  <a:close/>
                  <a:moveTo>
                    <a:pt x="31" y="46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6"/>
                    <a:pt x="67" y="36"/>
                    <a:pt x="67" y="36"/>
                  </a:cubicBezTo>
                  <a:lnTo>
                    <a:pt x="31" y="4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grpSp>
          <p:nvGrpSpPr>
            <p:cNvPr id="4107" name="组合 2"/>
            <p:cNvGrpSpPr/>
            <p:nvPr/>
          </p:nvGrpSpPr>
          <p:grpSpPr>
            <a:xfrm>
              <a:off x="10892948" y="2008140"/>
              <a:ext cx="603726" cy="576000"/>
              <a:chOff x="10892948" y="2008140"/>
              <a:chExt cx="603726" cy="5760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1172643" y="2260586"/>
                <a:ext cx="323845" cy="3238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893248" y="2008140"/>
                <a:ext cx="252409" cy="25244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108" name="文本框 11"/>
            <p:cNvSpPr txBox="1"/>
            <p:nvPr/>
          </p:nvSpPr>
          <p:spPr>
            <a:xfrm>
              <a:off x="7094480" y="5113380"/>
              <a:ext cx="4606925" cy="598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3300" b="1" dirty="0" smtClean="0">
                  <a:solidFill>
                    <a:srgbClr val="453D3A"/>
                  </a:solidFill>
                  <a:latin typeface="Verdana" panose="020B0604030504040204" pitchFamily="34" charset="0"/>
                  <a:ea typeface="微软雅黑" panose="020B0503020204020204" charset="-122"/>
                </a:rPr>
                <a:t>清华大学出版社</a:t>
              </a:r>
              <a:endParaRPr lang="zh-CN" altLang="en-US" sz="3300" b="1" dirty="0">
                <a:solidFill>
                  <a:srgbClr val="453D3A"/>
                </a:solidFill>
                <a:latin typeface="Verdana" panose="020B0604030504040204" pitchFamily="34" charset="0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0" y="0"/>
            <a:ext cx="26886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471546" y="77788"/>
            <a:ext cx="272045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4" name="文本框 46"/>
          <p:cNvSpPr txBox="1"/>
          <p:nvPr/>
        </p:nvSpPr>
        <p:spPr>
          <a:xfrm>
            <a:off x="2920620" y="981786"/>
            <a:ext cx="6550925" cy="443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第 四 章</a:t>
            </a:r>
            <a:endParaRPr lang="en-US" altLang="zh-CN" sz="6000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6000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职业教育培养</a:t>
            </a:r>
            <a:r>
              <a:rPr lang="zh-CN" altLang="en-US" sz="54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r>
              <a:rPr lang="en-US" altLang="zh-CN" sz="5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54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54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    与职业教育</a:t>
            </a: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体系</a:t>
            </a:r>
            <a:endParaRPr lang="zh-CN" altLang="en-US" sz="54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/>
          </p:cNvSpPr>
          <p:nvPr>
            <p:ph type="body" idx="4294967295"/>
          </p:nvPr>
        </p:nvSpPr>
        <p:spPr>
          <a:xfrm>
            <a:off x="1943100" y="873462"/>
            <a:ext cx="9561513" cy="444917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ts val="3600"/>
              </a:lnSpc>
            </a:pPr>
            <a:r>
              <a:rPr lang="zh-CN" altLang="zh-CN" sz="3200" b="1" dirty="0"/>
              <a:t>第一节</a:t>
            </a:r>
            <a:r>
              <a:rPr lang="en-US" altLang="zh-CN" sz="3200" b="1" dirty="0"/>
              <a:t>    </a:t>
            </a:r>
            <a:r>
              <a:rPr lang="zh-CN" altLang="zh-CN" sz="3200" b="1" dirty="0" smtClean="0"/>
              <a:t>职业教育培养</a:t>
            </a:r>
            <a:r>
              <a:rPr lang="zh-CN" altLang="zh-CN" sz="3200" b="1" dirty="0"/>
              <a:t>目标</a:t>
            </a:r>
            <a:endParaRPr lang="en-US" altLang="zh-CN" sz="3200" b="1" dirty="0" smtClean="0"/>
          </a:p>
          <a:p>
            <a:pPr>
              <a:lnSpc>
                <a:spcPts val="3600"/>
              </a:lnSpc>
            </a:pPr>
            <a:r>
              <a:rPr lang="zh-CN" altLang="zh-CN" sz="2400" b="1" dirty="0"/>
              <a:t>一、职业教育培养目标定位的依据</a:t>
            </a:r>
            <a:endParaRPr lang="zh-CN" altLang="zh-CN" sz="2400" b="1" dirty="0"/>
          </a:p>
          <a:p>
            <a:pPr>
              <a:lnSpc>
                <a:spcPts val="3600"/>
              </a:lnSpc>
            </a:pPr>
            <a:r>
              <a:rPr lang="zh-CN" altLang="zh-CN" sz="2400" b="1" dirty="0"/>
              <a:t>二、职业教育培养目标的定位</a:t>
            </a:r>
            <a:endParaRPr lang="zh-CN" altLang="zh-CN" sz="2400" b="1" dirty="0"/>
          </a:p>
          <a:p>
            <a:pPr>
              <a:lnSpc>
                <a:spcPts val="3600"/>
              </a:lnSpc>
            </a:pPr>
            <a:r>
              <a:rPr lang="zh-CN" altLang="zh-CN" sz="2400" b="1" dirty="0"/>
              <a:t>三、我国职业教育培养目标及实践基础</a:t>
            </a:r>
            <a:endParaRPr lang="zh-CN" altLang="zh-CN" sz="2400" b="1" dirty="0"/>
          </a:p>
          <a:p>
            <a:pPr>
              <a:lnSpc>
                <a:spcPts val="3600"/>
              </a:lnSpc>
            </a:pPr>
            <a:r>
              <a:rPr lang="zh-CN" altLang="zh-CN" sz="3200" b="1" dirty="0" smtClean="0"/>
              <a:t>第二</a:t>
            </a:r>
            <a:r>
              <a:rPr lang="zh-CN" altLang="zh-CN" sz="3200" b="1" dirty="0"/>
              <a:t>节</a:t>
            </a:r>
            <a:r>
              <a:rPr lang="en-US" altLang="zh-CN" sz="3200" b="1" dirty="0"/>
              <a:t>    </a:t>
            </a:r>
            <a:r>
              <a:rPr lang="zh-CN" altLang="zh-CN" sz="3200" b="1" dirty="0" smtClean="0"/>
              <a:t>职业教育体系</a:t>
            </a:r>
            <a:endParaRPr lang="en-US" altLang="zh-CN" sz="3200" b="1" dirty="0" smtClean="0"/>
          </a:p>
          <a:p>
            <a:pPr>
              <a:lnSpc>
                <a:spcPts val="3600"/>
              </a:lnSpc>
            </a:pPr>
            <a:r>
              <a:rPr lang="zh-CN" altLang="zh-CN" sz="2400" b="1" dirty="0"/>
              <a:t>一、构建职业教育体系的依据与原则</a:t>
            </a:r>
            <a:endParaRPr lang="zh-CN" altLang="zh-CN" sz="2400" b="1" dirty="0"/>
          </a:p>
          <a:p>
            <a:pPr>
              <a:lnSpc>
                <a:spcPts val="3600"/>
              </a:lnSpc>
            </a:pPr>
            <a:r>
              <a:rPr lang="zh-CN" altLang="zh-CN" sz="2400" b="1" dirty="0"/>
              <a:t>二、我国职业教育体系的基本结构与特点</a:t>
            </a:r>
            <a:endParaRPr lang="zh-CN" altLang="zh-CN" sz="2400" b="1" dirty="0"/>
          </a:p>
          <a:p>
            <a:pPr>
              <a:lnSpc>
                <a:spcPts val="3600"/>
              </a:lnSpc>
            </a:pPr>
            <a:r>
              <a:rPr lang="zh-CN" altLang="zh-CN" sz="2400" b="1" dirty="0"/>
              <a:t>三、我国职业教育体系的完善与优化</a:t>
            </a:r>
            <a:endParaRPr lang="zh-CN" altLang="zh-CN" sz="2400" b="1" dirty="0"/>
          </a:p>
          <a:p>
            <a:pPr eaLnBrk="1" hangingPunct="1">
              <a:lnSpc>
                <a:spcPct val="140000"/>
              </a:lnSpc>
              <a:buNone/>
            </a:pPr>
            <a:r>
              <a:rPr lang="zh-CN" altLang="en-US" sz="2400" b="1" dirty="0" smtClean="0"/>
              <a:t>                </a:t>
            </a:r>
            <a:endParaRPr lang="zh-CN" altLang="en-US" sz="2400" b="1" dirty="0"/>
          </a:p>
        </p:txBody>
      </p:sp>
      <p:sp>
        <p:nvSpPr>
          <p:cNvPr id="7172" name="Rectangle 4"/>
          <p:cNvSpPr/>
          <p:nvPr/>
        </p:nvSpPr>
        <p:spPr>
          <a:xfrm>
            <a:off x="620713" y="559558"/>
            <a:ext cx="1030287" cy="522211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主</a:t>
            </a:r>
            <a:endParaRPr lang="en-US" altLang="zh-CN" sz="3200" b="1" dirty="0" smtClean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要</a:t>
            </a:r>
            <a:endParaRPr lang="en-US" altLang="zh-CN" sz="3200" b="1" dirty="0" smtClean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内</a:t>
            </a:r>
            <a:endParaRPr lang="en-US" altLang="zh-CN" sz="3200" b="1" dirty="0" smtClean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容</a:t>
            </a:r>
            <a:endParaRPr lang="zh-CN" altLang="en-US" sz="3200" b="1" dirty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51000" y="559558"/>
            <a:ext cx="98401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651000" y="5827713"/>
            <a:ext cx="985361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1477625" y="559558"/>
            <a:ext cx="13494" cy="52824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1296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2"/>
          <p:cNvSpPr txBox="1"/>
          <p:nvPr/>
        </p:nvSpPr>
        <p:spPr>
          <a:xfrm>
            <a:off x="757238" y="219075"/>
            <a:ext cx="8685212" cy="4286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5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第一节    职业教育培养目标</a:t>
            </a:r>
            <a:endParaRPr lang="zh-CN" altLang="en-US" sz="35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矩形 3"/>
          <p:cNvSpPr/>
          <p:nvPr/>
        </p:nvSpPr>
        <p:spPr>
          <a:xfrm>
            <a:off x="5208588" y="1662113"/>
            <a:ext cx="6096000" cy="78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青岛农业大学郭送同学荣获</a:t>
            </a:r>
            <a:endParaRPr lang="en-US" altLang="zh-CN" sz="15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“感动青岛”十佳道德模范称号</a:t>
            </a:r>
            <a:endParaRPr lang="zh-CN" altLang="en-US" sz="15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4" name="图示 33"/>
          <p:cNvGraphicFramePr/>
          <p:nvPr/>
        </p:nvGraphicFramePr>
        <p:xfrm>
          <a:off x="1049957" y="2327442"/>
          <a:ext cx="10092086" cy="337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5" name="矩形 54"/>
          <p:cNvSpPr/>
          <p:nvPr/>
        </p:nvSpPr>
        <p:spPr>
          <a:xfrm>
            <a:off x="2640013" y="1398588"/>
            <a:ext cx="3082925" cy="892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这里阐释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一个概念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文本框 16"/>
          <p:cNvSpPr txBox="1"/>
          <p:nvPr/>
        </p:nvSpPr>
        <p:spPr>
          <a:xfrm>
            <a:off x="2053275" y="1712176"/>
            <a:ext cx="955460" cy="63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endParaRPr lang="en-US" altLang="zh-CN" sz="35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16"/>
          <p:cNvSpPr txBox="1"/>
          <p:nvPr/>
        </p:nvSpPr>
        <p:spPr>
          <a:xfrm>
            <a:off x="5618270" y="1751058"/>
            <a:ext cx="955460" cy="63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endParaRPr lang="en-US" altLang="zh-CN" sz="35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8964720" y="1864576"/>
            <a:ext cx="955460" cy="63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endParaRPr lang="en-US" altLang="zh-CN" sz="35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0"/>
          <p:cNvSpPr txBox="1"/>
          <p:nvPr/>
        </p:nvSpPr>
        <p:spPr>
          <a:xfrm>
            <a:off x="695325" y="287338"/>
            <a:ext cx="10801350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4000" b="1" dirty="0">
                <a:solidFill>
                  <a:srgbClr val="C00000"/>
                </a:solidFill>
                <a:latin typeface="+mn-ea"/>
                <a:ea typeface="+mn-ea"/>
              </a:rPr>
              <a:t>第二节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  <a:ea typeface="+mn-ea"/>
              </a:rPr>
              <a:t>    </a:t>
            </a:r>
            <a:r>
              <a:rPr lang="zh-CN" altLang="zh-CN" sz="4000" b="1" dirty="0">
                <a:solidFill>
                  <a:srgbClr val="C00000"/>
                </a:solidFill>
                <a:latin typeface="+mn-ea"/>
                <a:ea typeface="+mn-ea"/>
              </a:rPr>
              <a:t>职业教育</a:t>
            </a:r>
            <a:r>
              <a:rPr lang="zh-CN" altLang="zh-CN" sz="4000" b="1" dirty="0" smtClean="0">
                <a:solidFill>
                  <a:srgbClr val="C00000"/>
                </a:solidFill>
                <a:latin typeface="+mn-ea"/>
                <a:ea typeface="+mn-ea"/>
              </a:rPr>
              <a:t>体系</a:t>
            </a:r>
            <a:endParaRPr lang="en-US" altLang="zh-CN" sz="40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9459" name="灯片编号占位符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ctr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fld id="{9A0DB2DC-4C9A-4742-B13C-FB6460FD3503}" type="slidenum">
              <a:rPr lang="zh-CN" altLang="en-US" sz="2000" b="1" dirty="0">
                <a:solidFill>
                  <a:schemeClr val="bg1"/>
                </a:solidFill>
                <a:ea typeface="微软雅黑" panose="020B0503020204020204" charset="-122"/>
              </a:rPr>
            </a:fld>
            <a:endParaRPr lang="zh-CN" altLang="en-US" sz="20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235325"/>
            <a:ext cx="12192000" cy="61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+mn-ea"/>
              <a:cs typeface="微软雅黑" panose="020B0503020204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82675" y="3117850"/>
            <a:ext cx="365125" cy="363538"/>
          </a:xfrm>
          <a:prstGeom prst="ellipse">
            <a:avLst/>
          </a:prstGeom>
          <a:solidFill>
            <a:srgbClr val="0053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+mn-ea"/>
              <a:cs typeface="微软雅黑" panose="020B0503020204020204" charset="-122"/>
            </a:endParaRPr>
          </a:p>
        </p:txBody>
      </p:sp>
      <p:sp>
        <p:nvSpPr>
          <p:cNvPr id="19" name="矩形 9"/>
          <p:cNvSpPr/>
          <p:nvPr/>
        </p:nvSpPr>
        <p:spPr>
          <a:xfrm>
            <a:off x="695324" y="3481388"/>
            <a:ext cx="3492023" cy="1542758"/>
          </a:xfrm>
          <a:custGeom>
            <a:avLst/>
            <a:gdLst/>
            <a:ahLst/>
            <a:cxnLst/>
            <a:rect l="l" t="t" r="r" b="b"/>
            <a:pathLst>
              <a:path w="2141035" h="1354104">
                <a:moveTo>
                  <a:pt x="388870" y="0"/>
                </a:moveTo>
                <a:lnTo>
                  <a:pt x="483871" y="115465"/>
                </a:lnTo>
                <a:lnTo>
                  <a:pt x="2141035" y="115465"/>
                </a:lnTo>
                <a:lnTo>
                  <a:pt x="2141035" y="1354104"/>
                </a:lnTo>
                <a:lnTo>
                  <a:pt x="0" y="1354104"/>
                </a:lnTo>
                <a:lnTo>
                  <a:pt x="0" y="115465"/>
                </a:lnTo>
                <a:lnTo>
                  <a:pt x="293869" y="1154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+mn-ea"/>
              <a:cs typeface="微软雅黑" panose="020B0503020204020204" charset="-122"/>
            </a:endParaRPr>
          </a:p>
        </p:txBody>
      </p:sp>
      <p:grpSp>
        <p:nvGrpSpPr>
          <p:cNvPr id="6" name="组合 4"/>
          <p:cNvGrpSpPr/>
          <p:nvPr/>
        </p:nvGrpSpPr>
        <p:grpSpPr>
          <a:xfrm>
            <a:off x="7387716" y="3481388"/>
            <a:ext cx="3735210" cy="1822454"/>
            <a:chOff x="4764085" y="3783143"/>
            <a:chExt cx="3115714" cy="1805472"/>
          </a:xfrm>
        </p:grpSpPr>
        <p:sp>
          <p:nvSpPr>
            <p:cNvPr id="24" name="矩形 9"/>
            <p:cNvSpPr/>
            <p:nvPr/>
          </p:nvSpPr>
          <p:spPr>
            <a:xfrm>
              <a:off x="4764085" y="3783143"/>
              <a:ext cx="3115714" cy="1805472"/>
            </a:xfrm>
            <a:custGeom>
              <a:avLst/>
              <a:gdLst/>
              <a:ahLst/>
              <a:cxnLst/>
              <a:rect l="l" t="t" r="r" b="b"/>
              <a:pathLst>
                <a:path w="2141035" h="1354104">
                  <a:moveTo>
                    <a:pt x="388870" y="0"/>
                  </a:moveTo>
                  <a:lnTo>
                    <a:pt x="483871" y="115465"/>
                  </a:lnTo>
                  <a:lnTo>
                    <a:pt x="2141035" y="115465"/>
                  </a:lnTo>
                  <a:lnTo>
                    <a:pt x="2141035" y="1354104"/>
                  </a:lnTo>
                  <a:lnTo>
                    <a:pt x="0" y="1354104"/>
                  </a:lnTo>
                  <a:lnTo>
                    <a:pt x="0" y="115465"/>
                  </a:lnTo>
                  <a:lnTo>
                    <a:pt x="293869" y="1154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+mn-ea"/>
                <a:cs typeface="微软雅黑" panose="020B0503020204020204" charset="-122"/>
              </a:endParaRPr>
            </a:p>
          </p:txBody>
        </p:sp>
        <p:sp>
          <p:nvSpPr>
            <p:cNvPr id="23574" name="矩形 42"/>
            <p:cNvSpPr/>
            <p:nvPr/>
          </p:nvSpPr>
          <p:spPr>
            <a:xfrm>
              <a:off x="4902503" y="4270786"/>
              <a:ext cx="2487986" cy="10061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三、</a:t>
              </a:r>
              <a:r>
                <a:rPr lang="zh-CN" altLang="zh-CN" sz="24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我国</a:t>
              </a:r>
              <a:r>
                <a:rPr lang="zh-CN" altLang="zh-CN" sz="2400" b="1" dirty="0">
                  <a:solidFill>
                    <a:schemeClr val="bg1"/>
                  </a:solidFill>
                  <a:latin typeface="+mn-ea"/>
                  <a:ea typeface="+mn-ea"/>
                </a:rPr>
                <a:t>职业教育体系的完善与优化</a:t>
              </a:r>
              <a:endParaRPr lang="zh-CN" altLang="zh-CN" sz="2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5333526" y="3096915"/>
            <a:ext cx="365125" cy="36353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+mn-ea"/>
              <a:cs typeface="微软雅黑" panose="020B0503020204020204" charset="-122"/>
            </a:endParaRPr>
          </a:p>
        </p:txBody>
      </p:sp>
      <p:sp>
        <p:nvSpPr>
          <p:cNvPr id="67" name="矩形 9"/>
          <p:cNvSpPr/>
          <p:nvPr/>
        </p:nvSpPr>
        <p:spPr>
          <a:xfrm flipV="1">
            <a:off x="4827587" y="1409239"/>
            <a:ext cx="3576637" cy="1644650"/>
          </a:xfrm>
          <a:custGeom>
            <a:avLst/>
            <a:gdLst/>
            <a:ahLst/>
            <a:cxnLst/>
            <a:rect l="l" t="t" r="r" b="b"/>
            <a:pathLst>
              <a:path w="2141035" h="1354104">
                <a:moveTo>
                  <a:pt x="388870" y="0"/>
                </a:moveTo>
                <a:lnTo>
                  <a:pt x="483871" y="115465"/>
                </a:lnTo>
                <a:lnTo>
                  <a:pt x="2141035" y="115465"/>
                </a:lnTo>
                <a:lnTo>
                  <a:pt x="2141035" y="1354104"/>
                </a:lnTo>
                <a:lnTo>
                  <a:pt x="0" y="1354104"/>
                </a:lnTo>
                <a:lnTo>
                  <a:pt x="0" y="115465"/>
                </a:lnTo>
                <a:lnTo>
                  <a:pt x="293869" y="11546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+mn-ea"/>
              <a:cs typeface="微软雅黑" panose="020B050302020402020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878333" y="3110363"/>
            <a:ext cx="363538" cy="363538"/>
          </a:xfrm>
          <a:prstGeom prst="ellipse">
            <a:avLst/>
          </a:prstGeom>
          <a:solidFill>
            <a:srgbClr val="0053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+mn-ea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07452" y="1581852"/>
            <a:ext cx="2852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ts val="3600"/>
              </a:lnSpc>
              <a:spcBef>
                <a:spcPts val="1000"/>
              </a:spcBef>
              <a:spcAft>
                <a:spcPts val="0"/>
              </a:spcAft>
              <a:buSzPts val="2400"/>
            </a:pPr>
            <a:r>
              <a:rPr lang="zh-CN" altLang="en-US" sz="2400" b="1" dirty="0" smtClean="0">
                <a:solidFill>
                  <a:schemeClr val="bg1"/>
                </a:solidFill>
                <a:latin typeface="Verdana" panose="020B0604030504040204"/>
                <a:ea typeface="微软雅黑" panose="020B0503020204020204" charset="-122"/>
              </a:rPr>
              <a:t>二、</a:t>
            </a:r>
            <a:r>
              <a:rPr lang="zh-CN" altLang="zh-CN" sz="2400" b="1" dirty="0" smtClean="0">
                <a:solidFill>
                  <a:schemeClr val="bg1"/>
                </a:solidFill>
                <a:latin typeface="Verdana" panose="020B0604030504040204"/>
                <a:ea typeface="微软雅黑" panose="020B0503020204020204" charset="-122"/>
              </a:rPr>
              <a:t>构建</a:t>
            </a:r>
            <a:r>
              <a:rPr lang="zh-CN" altLang="zh-CN" sz="2400" b="1" dirty="0">
                <a:solidFill>
                  <a:schemeClr val="bg1"/>
                </a:solidFill>
                <a:latin typeface="Verdana" panose="020B0604030504040204"/>
                <a:ea typeface="微软雅黑" panose="020B0503020204020204" charset="-122"/>
              </a:rPr>
              <a:t>职业教育体系的依据与原则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955" y="3868607"/>
            <a:ext cx="30753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ts val="3600"/>
              </a:lnSpc>
              <a:spcBef>
                <a:spcPts val="1000"/>
              </a:spcBef>
              <a:spcAft>
                <a:spcPts val="0"/>
              </a:spcAft>
              <a:buSzPts val="2400"/>
            </a:pPr>
            <a:r>
              <a:rPr lang="zh-CN" altLang="en-US" sz="2400" b="1" dirty="0" smtClean="0">
                <a:solidFill>
                  <a:schemeClr val="bg1"/>
                </a:solidFill>
                <a:latin typeface="Verdana" panose="020B0604030504040204"/>
                <a:ea typeface="微软雅黑" panose="020B0503020204020204" charset="-122"/>
              </a:rPr>
              <a:t>一、</a:t>
            </a:r>
            <a:r>
              <a:rPr lang="zh-CN" altLang="zh-CN" sz="2400" b="1" dirty="0" smtClean="0">
                <a:solidFill>
                  <a:schemeClr val="bg1"/>
                </a:solidFill>
                <a:latin typeface="Verdana" panose="020B0604030504040204"/>
                <a:ea typeface="微软雅黑" panose="020B0503020204020204" charset="-122"/>
              </a:rPr>
              <a:t>我国</a:t>
            </a:r>
            <a:r>
              <a:rPr lang="zh-CN" altLang="zh-CN" sz="2400" b="1" dirty="0">
                <a:solidFill>
                  <a:schemeClr val="bg1"/>
                </a:solidFill>
                <a:latin typeface="Verdana" panose="020B0604030504040204"/>
                <a:ea typeface="微软雅黑" panose="020B0503020204020204" charset="-122"/>
              </a:rPr>
              <a:t>职业教育体系的基本结构与特点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37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WPS 演示</Application>
  <PresentationFormat>宽屏</PresentationFormat>
  <Paragraphs>52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Verdana</vt:lpstr>
      <vt:lpstr>黑体</vt:lpstr>
      <vt:lpstr>Calibri</vt:lpstr>
      <vt:lpstr>Verdana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林</cp:lastModifiedBy>
  <cp:revision>3</cp:revision>
  <dcterms:created xsi:type="dcterms:W3CDTF">2019-05-14T02:47:00Z</dcterms:created>
  <dcterms:modified xsi:type="dcterms:W3CDTF">2019-05-16T07:53:54Z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